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309" r:id="rId3"/>
    <p:sldId id="313" r:id="rId4"/>
    <p:sldId id="314" r:id="rId5"/>
    <p:sldId id="315" r:id="rId6"/>
    <p:sldId id="316" r:id="rId7"/>
    <p:sldId id="317" r:id="rId8"/>
    <p:sldId id="267" r:id="rId9"/>
    <p:sldId id="299" r:id="rId10"/>
    <p:sldId id="318" r:id="rId11"/>
    <p:sldId id="303" r:id="rId12"/>
    <p:sldId id="258" r:id="rId13"/>
    <p:sldId id="273" r:id="rId14"/>
    <p:sldId id="268" r:id="rId15"/>
    <p:sldId id="269" r:id="rId16"/>
    <p:sldId id="270" r:id="rId17"/>
    <p:sldId id="310" r:id="rId18"/>
    <p:sldId id="271" r:id="rId19"/>
    <p:sldId id="272" r:id="rId20"/>
    <p:sldId id="302" r:id="rId21"/>
    <p:sldId id="312" r:id="rId22"/>
    <p:sldId id="274" r:id="rId23"/>
    <p:sldId id="259" r:id="rId24"/>
    <p:sldId id="260" r:id="rId25"/>
    <p:sldId id="311" r:id="rId26"/>
    <p:sldId id="275" r:id="rId27"/>
    <p:sldId id="276" r:id="rId28"/>
    <p:sldId id="261" r:id="rId29"/>
    <p:sldId id="301" r:id="rId30"/>
    <p:sldId id="262" r:id="rId31"/>
    <p:sldId id="277" r:id="rId32"/>
    <p:sldId id="278" r:id="rId33"/>
    <p:sldId id="279" r:id="rId34"/>
    <p:sldId id="290" r:id="rId35"/>
    <p:sldId id="282" r:id="rId36"/>
    <p:sldId id="281" r:id="rId37"/>
    <p:sldId id="280" r:id="rId38"/>
    <p:sldId id="283" r:id="rId39"/>
    <p:sldId id="284" r:id="rId40"/>
    <p:sldId id="286" r:id="rId41"/>
    <p:sldId id="287" r:id="rId42"/>
    <p:sldId id="285" r:id="rId43"/>
    <p:sldId id="288" r:id="rId44"/>
    <p:sldId id="304" r:id="rId45"/>
    <p:sldId id="305" r:id="rId46"/>
    <p:sldId id="297" r:id="rId47"/>
    <p:sldId id="306" r:id="rId48"/>
    <p:sldId id="308" r:id="rId49"/>
    <p:sldId id="298" r:id="rId50"/>
    <p:sldId id="295" r:id="rId51"/>
    <p:sldId id="300" r:id="rId52"/>
    <p:sldId id="296" r:id="rId53"/>
    <p:sldId id="32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2"/>
    <p:restoredTop sz="87129"/>
  </p:normalViewPr>
  <p:slideViewPr>
    <p:cSldViewPr snapToGrid="0">
      <p:cViewPr varScale="1">
        <p:scale>
          <a:sx n="139" d="100"/>
          <a:sy n="139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C92D0-F034-3A4B-B1AB-848B49681781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FBBC9-9D9B-7F4A-8043-11370DC3C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32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begingroup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\color{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marginColor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{\color{black}L\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Bigl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bfphi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, }\underbrace{\color{black}\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mystrut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{2.0ex}\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{f}[\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bfphi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]}_{\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{model}}, \underbrace{\color{black}\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mystrut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{2.0ex}\{\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},\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}\}}_{\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{data}}\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endgroup</a:t>
            </a:r>
            <a:endParaRPr lang="en-CA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FBBC9-9D9B-7F4A-8043-11370DC3C1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23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begingroup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\color{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marginColor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{\color{black}L\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Bigl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bfphi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, }\underbrace{\color{black}\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mystrut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{2.0ex}\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{f}[\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,\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bfphi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]}_{\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{model}}, \underbrace{\color{black}\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mystrut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{2.0ex}\{\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},\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}\}_{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=1}^{I}}_{\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{train data}}\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endgroup</a:t>
            </a:r>
            <a:endParaRPr lang="en-CA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FBBC9-9D9B-7F4A-8043-11370DC3C1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8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3A40-D5E0-7771-D1ED-F028CDF38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D299A-EB1C-BF00-4199-84EC4307C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A984-5BFD-7406-1A02-FA0C2CF0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F084-F5B3-4DC0-8545-DDCB64D1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1549-D0EA-C648-19C3-8B221C37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0FD8-2910-0665-2A7C-51F4BC9D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326A-7CC8-62A4-9001-7E3A3200A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22E3-32F6-1347-59DB-3163FBE6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CB9BF-3646-69A4-7E25-EADE6587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4B90B-5072-43DF-8E4C-F14F5485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4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803A1-ADD5-DF1A-E459-2DB25AD02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63BAD-3858-F6F3-021B-EB4C621AA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2C2E-CE8E-A55C-18FF-25244AD1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AB4C-5242-1CF1-B6AE-0C8669C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CC0FB-F4D2-8CC1-8C50-323C7ADD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4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48AF-A65E-BCA1-F400-F24733A7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2CBC-F46A-578A-030E-73AA793EB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CC42-FA8F-8CEC-2EF3-4E5BEE0F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B438-6B21-276E-EBC8-0B3A64A2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03947-33E2-8AEF-97E3-3D1846ED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58DC-0F05-4B30-4960-9D21AC41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3E9C-52F8-B3C0-181D-440DD32C8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3366-E47B-50B1-3F87-DF11005C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3DAD2-72EC-1827-763F-6A28095B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2C16-8E6A-2930-84F2-8D8852E7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5C2E-3180-780E-EDD2-8CA98A78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B868-FFD2-A767-DAAA-893A84B09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E9650-12DA-595F-2EF4-84E9A9506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2976B-2009-6FC5-8953-33FDEB67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46D72-77C9-768D-03C0-FE1C38CE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73C7B-0BFD-E8A5-F9D3-5B789771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7B58-B508-6295-2894-B63E2233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CC388-AE0A-16CF-576D-8988C929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BDD52-27A6-7228-16EF-A913D1EE1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D344C-F116-CCA7-B6BB-A865964DD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62289-FD1E-0167-3998-9561DAD8B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2CD8D-99B8-C250-0E60-88163CB3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BD50-1996-3763-7908-DEBE180A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67025-6F25-C54E-4B73-FE016496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ECBD-A15C-EAF3-D938-F67E4D70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39CE7-E8CB-8541-DEA8-FD115DA0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C1592-65CE-0D0B-DD29-9B1C6E3C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76AF-0798-83B8-876D-63BEC024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1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08A42-2B63-F08C-D089-BA3B3D16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CEC19-D8BA-F24B-C686-1710FD42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07027-F6F5-75B6-19DE-64B79D49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0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81DC-D4D1-9743-1044-C422B339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19040-C8B9-F047-7D1E-7808F5B85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7170B-BB47-97F3-5833-9D9AC3398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E993E-4E9E-26DC-30AF-0663AFD8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12D00-9377-706F-F878-479626D1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BEC0-EF5E-8B26-DD16-362B44AA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7C20-C9FD-0D26-F447-78412A5F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9D5D2-B06C-7BF7-D206-4A8C4D667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0E091-D84C-EB4F-B379-D0CF585E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BD5EE-55CE-01AB-FE80-BBBD781F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E69F-94CB-EDA7-75F9-77B70630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27FF2-861A-3CD3-AC14-A98C459B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CA5A1-CA88-9107-8957-01C2FF7A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20684-593F-AFE4-85F3-597750A7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1C51-15FB-F960-B5F7-BE4F5A4BE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7513-AE46-404A-907E-FCFA433B843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6F67-3573-B39A-DDDC-3183314C1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D5445-7775-27FC-40F9-97A4AD0C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9517-D550-D344-9344-64DFDF09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2. Supervised learning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aper with text and a diagram&#10;&#10;Description automatically generated with medium confidence">
            <a:extLst>
              <a:ext uri="{FF2B5EF4-FFF2-40B4-BE49-F238E27FC236}">
                <a16:creationId xmlns:a16="http://schemas.microsoft.com/office/drawing/2014/main" id="{36134A3C-BFF8-B176-A809-B27F04901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371" y="178403"/>
            <a:ext cx="6183488" cy="6586997"/>
          </a:xfrm>
        </p:spPr>
      </p:pic>
    </p:spTree>
    <p:extLst>
      <p:ext uri="{BB962C8B-B14F-4D97-AF65-F5344CB8AC3E}">
        <p14:creationId xmlns:p14="http://schemas.microsoft.com/office/powerpoint/2010/main" val="243180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D18362"/>
                </a:solidFill>
              </a:rPr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63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  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4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  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Input is age and milage of secondhand Toyota Prius</a:t>
            </a:r>
          </a:p>
          <a:p>
            <a:pPr lvl="1"/>
            <a:r>
              <a:rPr lang="en-US" dirty="0"/>
              <a:t>Output is estimated price of car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  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4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 </a:t>
            </a:r>
          </a:p>
          <a:p>
            <a:r>
              <a:rPr lang="en-US" dirty="0"/>
              <a:t>Model is a mathematical equation</a:t>
            </a:r>
          </a:p>
          <a:p>
            <a:endParaRPr lang="en-US" dirty="0"/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7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strike="sngStrike" dirty="0"/>
              <a:t>Model is a mathematical equation</a:t>
            </a:r>
          </a:p>
          <a:p>
            <a:r>
              <a:rPr lang="en-US" dirty="0">
                <a:solidFill>
                  <a:schemeClr val="bg1"/>
                </a:solidFill>
              </a:rPr>
              <a:t>Model is a family of equations 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1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strike="sngStrike" dirty="0"/>
              <a:t>Model is a mathematical equation</a:t>
            </a:r>
          </a:p>
          <a:p>
            <a:r>
              <a:rPr lang="en-US" dirty="0"/>
              <a:t>Model is a family of equations 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82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dirty="0"/>
              <a:t>Model is a family of equations </a:t>
            </a:r>
          </a:p>
          <a:p>
            <a:r>
              <a:rPr lang="en-US" dirty="0">
                <a:solidFill>
                  <a:schemeClr val="bg1"/>
                </a:solidFill>
              </a:rPr>
              <a:t>blank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75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5F5-57DB-67C8-9342-011A4460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F70A-92E9-33C7-64D3-0A3367D37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Supervised learning model </a:t>
            </a:r>
            <a:r>
              <a:rPr lang="en-US" dirty="0"/>
              <a:t>= mapping from one or more inputs to one or more outputs</a:t>
            </a:r>
          </a:p>
          <a:p>
            <a:r>
              <a:rPr lang="en-US" dirty="0"/>
              <a:t>Model is a family of equations</a:t>
            </a:r>
          </a:p>
          <a:p>
            <a:r>
              <a:rPr lang="en-US" dirty="0">
                <a:solidFill>
                  <a:schemeClr val="bg1"/>
                </a:solidFill>
              </a:rPr>
              <a:t>Blank</a:t>
            </a:r>
            <a:r>
              <a:rPr lang="en-US" dirty="0"/>
              <a:t> </a:t>
            </a:r>
          </a:p>
          <a:p>
            <a:r>
              <a:rPr lang="en-US" dirty="0"/>
              <a:t>Computing the inputs from the outputs = </a:t>
            </a:r>
            <a:r>
              <a:rPr lang="en-US" dirty="0">
                <a:solidFill>
                  <a:srgbClr val="D18362"/>
                </a:solidFill>
              </a:rPr>
              <a:t>inference</a:t>
            </a:r>
            <a:endParaRPr lang="en-US" dirty="0"/>
          </a:p>
          <a:p>
            <a:r>
              <a:rPr lang="en-US" dirty="0"/>
              <a:t>Model also includes </a:t>
            </a:r>
            <a:r>
              <a:rPr lang="en-US" dirty="0">
                <a:solidFill>
                  <a:srgbClr val="D18362"/>
                </a:solidFill>
              </a:rPr>
              <a:t>parameters</a:t>
            </a:r>
          </a:p>
          <a:p>
            <a:r>
              <a:rPr lang="en-US" dirty="0"/>
              <a:t>Parameters affect outcome of equation</a:t>
            </a:r>
          </a:p>
          <a:p>
            <a:r>
              <a:rPr lang="en-US" dirty="0">
                <a:solidFill>
                  <a:srgbClr val="D18362"/>
                </a:solidFill>
              </a:rPr>
              <a:t>Training</a:t>
            </a:r>
            <a:r>
              <a:rPr lang="en-US" dirty="0"/>
              <a:t> a model = finding parameters that predict outputs “well” from inputs for a </a:t>
            </a:r>
            <a:r>
              <a:rPr lang="en-US" dirty="0">
                <a:solidFill>
                  <a:srgbClr val="D18362"/>
                </a:solidFill>
              </a:rPr>
              <a:t>training</a:t>
            </a:r>
            <a:r>
              <a:rPr lang="en-US" dirty="0"/>
              <a:t> </a:t>
            </a:r>
            <a:r>
              <a:rPr lang="en-US" dirty="0">
                <a:solidFill>
                  <a:srgbClr val="D18362"/>
                </a:solidFill>
              </a:rPr>
              <a:t>dataset</a:t>
            </a:r>
            <a:r>
              <a:rPr lang="en-US" dirty="0"/>
              <a:t> of  input/output pairs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phic 756">
            <a:extLst>
              <a:ext uri="{FF2B5EF4-FFF2-40B4-BE49-F238E27FC236}">
                <a16:creationId xmlns:a16="http://schemas.microsoft.com/office/drawing/2014/main" id="{2C6858EF-E5E5-DFB9-21E5-56A846DD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81" y="261258"/>
            <a:ext cx="9871038" cy="65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>
                <a:solidFill>
                  <a:srgbClr val="D18362"/>
                </a:solidFill>
              </a:rPr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11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age of a paper&#10;&#10;Description automatically generated">
            <a:extLst>
              <a:ext uri="{FF2B5EF4-FFF2-40B4-BE49-F238E27FC236}">
                <a16:creationId xmlns:a16="http://schemas.microsoft.com/office/drawing/2014/main" id="{B3BE0A8C-DEAF-7B2A-7210-C15A3DE46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446" y="6502"/>
            <a:ext cx="5694218" cy="6851498"/>
          </a:xfrm>
        </p:spPr>
      </p:pic>
    </p:spTree>
    <p:extLst>
      <p:ext uri="{BB962C8B-B14F-4D97-AF65-F5344CB8AC3E}">
        <p14:creationId xmlns:p14="http://schemas.microsoft.com/office/powerpoint/2010/main" val="79539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4434-E77B-1705-78F7-C0D10F9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B1969-A77E-D1DE-08E2-A5D6FC6F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EDBB1-0854-D9E2-2C1E-D5711E7B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5" y="4191000"/>
            <a:ext cx="2667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411E7E-D99A-B8F7-6D44-6C6A518E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85" y="5253122"/>
            <a:ext cx="15367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280699-850C-41A3-0484-C0E07292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785" y="2624365"/>
            <a:ext cx="279400" cy="215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E82B3F-E6FA-BFA1-4507-C560FC3B148C}"/>
              </a:ext>
            </a:extLst>
          </p:cNvPr>
          <p:cNvCxnSpPr>
            <a:cxnSpLocks/>
          </p:cNvCxnSpPr>
          <p:nvPr/>
        </p:nvCxnSpPr>
        <p:spPr>
          <a:xfrm flipH="1">
            <a:off x="6553200" y="2714135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0F1D74-6367-2B35-6021-7EBCD99877E3}"/>
              </a:ext>
            </a:extLst>
          </p:cNvPr>
          <p:cNvSpPr txBox="1"/>
          <p:nvPr/>
        </p:nvSpPr>
        <p:spPr>
          <a:xfrm>
            <a:off x="8263782" y="2390970"/>
            <a:ext cx="3090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Variables always Roman letters</a:t>
            </a:r>
          </a:p>
          <a:p>
            <a:endParaRPr lang="en-US" dirty="0">
              <a:solidFill>
                <a:srgbClr val="D18362"/>
              </a:solidFill>
            </a:endParaRPr>
          </a:p>
          <a:p>
            <a:r>
              <a:rPr lang="en-US" dirty="0">
                <a:solidFill>
                  <a:srgbClr val="D18362"/>
                </a:solidFill>
              </a:rPr>
              <a:t>Normal = scalar</a:t>
            </a:r>
          </a:p>
          <a:p>
            <a:r>
              <a:rPr lang="en-US" dirty="0">
                <a:solidFill>
                  <a:srgbClr val="D18362"/>
                </a:solidFill>
              </a:rPr>
              <a:t>Bold = vector</a:t>
            </a:r>
          </a:p>
          <a:p>
            <a:r>
              <a:rPr lang="en-US" dirty="0">
                <a:solidFill>
                  <a:srgbClr val="D18362"/>
                </a:solidFill>
              </a:rPr>
              <a:t>Capital Bold = matrix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B70C8-1B64-3903-9C03-273806285CDC}"/>
              </a:ext>
            </a:extLst>
          </p:cNvPr>
          <p:cNvCxnSpPr>
            <a:cxnSpLocks/>
          </p:cNvCxnSpPr>
          <p:nvPr/>
        </p:nvCxnSpPr>
        <p:spPr>
          <a:xfrm flipH="1">
            <a:off x="6553200" y="5435564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00054C-BE40-5707-EB40-3D6168AF3C67}"/>
              </a:ext>
            </a:extLst>
          </p:cNvPr>
          <p:cNvSpPr txBox="1"/>
          <p:nvPr/>
        </p:nvSpPr>
        <p:spPr>
          <a:xfrm>
            <a:off x="8263782" y="4774941"/>
            <a:ext cx="3471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Functions always square brackets</a:t>
            </a:r>
          </a:p>
          <a:p>
            <a:endParaRPr lang="en-US" dirty="0">
              <a:solidFill>
                <a:srgbClr val="D18362"/>
              </a:solidFill>
            </a:endParaRPr>
          </a:p>
          <a:p>
            <a:r>
              <a:rPr lang="en-US" dirty="0">
                <a:solidFill>
                  <a:srgbClr val="D18362"/>
                </a:solidFill>
              </a:rPr>
              <a:t>Normal =  returns scalar</a:t>
            </a:r>
          </a:p>
          <a:p>
            <a:r>
              <a:rPr lang="en-US" dirty="0">
                <a:solidFill>
                  <a:srgbClr val="D18362"/>
                </a:solidFill>
              </a:rPr>
              <a:t>Bold = returns vector</a:t>
            </a:r>
          </a:p>
          <a:p>
            <a:r>
              <a:rPr lang="en-US" dirty="0">
                <a:solidFill>
                  <a:srgbClr val="D18362"/>
                </a:solidFill>
              </a:rPr>
              <a:t>Capital Bold = returns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9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4434-E77B-1705-78F7-C0D10F95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B1969-A77E-D1DE-08E2-A5D6FC6F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8F45C-BABE-2DE5-1834-FB0EF803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5" y="2161685"/>
            <a:ext cx="27432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9C646-0589-212A-5836-A2183BBF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85" y="4001294"/>
            <a:ext cx="2095500" cy="558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8D688-23C3-7E46-4666-2F2838245133}"/>
              </a:ext>
            </a:extLst>
          </p:cNvPr>
          <p:cNvCxnSpPr>
            <a:cxnSpLocks/>
          </p:cNvCxnSpPr>
          <p:nvPr/>
        </p:nvCxnSpPr>
        <p:spPr>
          <a:xfrm flipH="1">
            <a:off x="6553200" y="2714135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B13802-075E-4013-3F0C-3563522A68BF}"/>
              </a:ext>
            </a:extLst>
          </p:cNvPr>
          <p:cNvSpPr txBox="1"/>
          <p:nvPr/>
        </p:nvSpPr>
        <p:spPr>
          <a:xfrm>
            <a:off x="8263782" y="2390970"/>
            <a:ext cx="19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Structured</a:t>
            </a:r>
            <a:r>
              <a:rPr lang="en-US" dirty="0"/>
              <a:t> or </a:t>
            </a:r>
            <a:r>
              <a:rPr lang="en-US" dirty="0">
                <a:solidFill>
                  <a:srgbClr val="D18362"/>
                </a:solidFill>
              </a:rPr>
              <a:t>tabular</a:t>
            </a:r>
            <a:r>
              <a:rPr lang="en-US" dirty="0"/>
              <a:t>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C55E92-97D2-6641-600F-6ADFA0534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485" y="5245143"/>
            <a:ext cx="1460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36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Parameters:</a:t>
            </a:r>
          </a:p>
          <a:p>
            <a:endParaRPr lang="en-US" dirty="0"/>
          </a:p>
          <a:p>
            <a:r>
              <a:rPr lang="en-US" dirty="0"/>
              <a:t>Model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602DF-B760-B2FE-337E-9A47F278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71" y="3429000"/>
            <a:ext cx="20574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0EDCF-86E3-F7E9-03B7-2E773910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71" y="2266383"/>
            <a:ext cx="292100" cy="419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4AD871-691E-D56D-A425-BDA157553F48}"/>
              </a:ext>
            </a:extLst>
          </p:cNvPr>
          <p:cNvCxnSpPr>
            <a:cxnSpLocks/>
          </p:cNvCxnSpPr>
          <p:nvPr/>
        </p:nvCxnSpPr>
        <p:spPr>
          <a:xfrm flipH="1">
            <a:off x="6553200" y="236231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68E7C0-B204-3051-FECA-5669037E854D}"/>
              </a:ext>
            </a:extLst>
          </p:cNvPr>
          <p:cNvSpPr txBox="1"/>
          <p:nvPr/>
        </p:nvSpPr>
        <p:spPr>
          <a:xfrm>
            <a:off x="8263783" y="2039152"/>
            <a:ext cx="251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Parameters always Greek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8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9AC64-4551-06B8-2CAD-E5B2E13D0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782" y="3927727"/>
            <a:ext cx="4699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2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864" y="6065621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62344" y="6303370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92229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9AC64-4551-06B8-2CAD-E5B2E13D0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782" y="3927727"/>
            <a:ext cx="4699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parameters that minimize the loss: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7" y="2291328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215743" y="252907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7926325" y="2358312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4A4C-1D6E-59ED-BEB7-C97F0FE0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4863084"/>
            <a:ext cx="3581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4384-F137-BAA5-25A8-9ABE291B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00EE-3508-B82C-8511-85AF056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the model, run on a separate </a:t>
            </a:r>
            <a:r>
              <a:rPr lang="en-US" dirty="0">
                <a:solidFill>
                  <a:srgbClr val="D18362"/>
                </a:solidFill>
              </a:rPr>
              <a:t>test dataset </a:t>
            </a:r>
            <a:r>
              <a:rPr lang="en-US" dirty="0"/>
              <a:t>of input / output pairs</a:t>
            </a:r>
          </a:p>
          <a:p>
            <a:endParaRPr lang="en-US" dirty="0"/>
          </a:p>
          <a:p>
            <a:r>
              <a:rPr lang="en-US" dirty="0"/>
              <a:t>See how well it </a:t>
            </a:r>
            <a:r>
              <a:rPr lang="en-US" dirty="0">
                <a:solidFill>
                  <a:srgbClr val="D18362"/>
                </a:solidFill>
              </a:rPr>
              <a:t>generalizes</a:t>
            </a:r>
            <a:r>
              <a:rPr lang="en-US" dirty="0"/>
              <a:t> to new data</a:t>
            </a:r>
          </a:p>
        </p:txBody>
      </p:sp>
    </p:spTree>
    <p:extLst>
      <p:ext uri="{BB962C8B-B14F-4D97-AF65-F5344CB8AC3E}">
        <p14:creationId xmlns:p14="http://schemas.microsoft.com/office/powerpoint/2010/main" val="379209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>
                <a:solidFill>
                  <a:srgbClr val="D18362"/>
                </a:solidFill>
              </a:rPr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2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9F1F2F-1B65-7BBB-E203-7FEC73F2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28600"/>
            <a:ext cx="7264400" cy="6400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2D4391-079C-7FE5-3A60-AA639D652A63}"/>
              </a:ext>
            </a:extLst>
          </p:cNvPr>
          <p:cNvSpPr/>
          <p:nvPr/>
        </p:nvSpPr>
        <p:spPr>
          <a:xfrm>
            <a:off x="4745620" y="0"/>
            <a:ext cx="5324355" cy="674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39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9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1D811-3965-4E16-31F1-FCE44D33D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0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1D811-3965-4E16-31F1-FCE44D33D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ABE675-24C0-A950-0869-A50E29497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8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7B82C9C-5809-D425-E2CE-79A2EFA8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56" y="1848101"/>
            <a:ext cx="4721444" cy="4546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EECA-311F-1EB2-90DE-5EE8B634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C147-E293-1F18-DE64-88462032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85" y="2450193"/>
            <a:ext cx="25908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72517-E62F-88A3-CB53-DA336CEF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863" y="4620193"/>
            <a:ext cx="1765300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48137-2050-1B7D-0C33-DE095B8AC5A6}"/>
              </a:ext>
            </a:extLst>
          </p:cNvPr>
          <p:cNvCxnSpPr>
            <a:cxnSpLocks/>
          </p:cNvCxnSpPr>
          <p:nvPr/>
        </p:nvCxnSpPr>
        <p:spPr>
          <a:xfrm flipH="1">
            <a:off x="4771718" y="4834498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7FBE4E-930B-C465-D29A-85FF69137F79}"/>
              </a:ext>
            </a:extLst>
          </p:cNvPr>
          <p:cNvSpPr txBox="1"/>
          <p:nvPr/>
        </p:nvSpPr>
        <p:spPr>
          <a:xfrm>
            <a:off x="5390405" y="4620193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y-offset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6901D5-039C-65BE-878E-AF4B70A6193D}"/>
              </a:ext>
            </a:extLst>
          </p:cNvPr>
          <p:cNvCxnSpPr>
            <a:cxnSpLocks/>
          </p:cNvCxnSpPr>
          <p:nvPr/>
        </p:nvCxnSpPr>
        <p:spPr>
          <a:xfrm flipH="1">
            <a:off x="4771718" y="5423336"/>
            <a:ext cx="573168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3A2E2-5D7F-C6D1-9C8C-F323ACD51D55}"/>
              </a:ext>
            </a:extLst>
          </p:cNvPr>
          <p:cNvSpPr txBox="1"/>
          <p:nvPr/>
        </p:nvSpPr>
        <p:spPr>
          <a:xfrm>
            <a:off x="5390405" y="5209031"/>
            <a:ext cx="25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slope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F81433-EAFA-992A-66DB-D42A5A38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97398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F81433-EAFA-992A-66DB-D42A5A38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ECF17-80B3-3630-8174-83677D052B48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263305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A4CE9C-EF53-36DF-E215-68B8FB54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A45B-9719-77F1-914F-FEE1F2D83B84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082344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092723-C5AA-8A31-0593-285986D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11D1FE-88EA-E926-1552-5C1F7BC33347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1514538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036811-2B0B-527C-BA1C-F0050E5C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742B1-76D5-2B70-CAF1-12992A6B79A7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269736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C08596-495C-B86B-2184-D4A7E12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64053-30FB-2A07-3D77-47C3145D3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FB56F-898B-4863-E2CC-FCB904C49893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E3406-A07C-32D0-6BA2-46E73A005D6A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4B30A-44C2-B4AC-7ECE-E772BD1F4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7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9F1F2F-1B65-7BBB-E203-7FEC73F2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28600"/>
            <a:ext cx="7264400" cy="6400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2D4391-079C-7FE5-3A60-AA639D652A63}"/>
              </a:ext>
            </a:extLst>
          </p:cNvPr>
          <p:cNvSpPr/>
          <p:nvPr/>
        </p:nvSpPr>
        <p:spPr>
          <a:xfrm>
            <a:off x="7419372" y="0"/>
            <a:ext cx="2650603" cy="674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24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C08596-495C-B86B-2184-D4A7E12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FEED9-24E4-DB96-F976-337A0BA9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84" y="1998879"/>
            <a:ext cx="4218287" cy="409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A48E98-67FD-767D-8162-20FC9C083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2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2B5CCD-991E-9EAE-9AEF-52657F2C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9D845-8221-16EC-FFDA-20299EF7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84" y="1998879"/>
            <a:ext cx="4218287" cy="409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F6D17D-C457-2ACE-81BC-FE4465D59C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56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C08596-495C-B86B-2184-D4A7E12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36838-751B-ACA1-0133-681C509F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84" y="1998879"/>
            <a:ext cx="4218287" cy="409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E0D01A-4AA5-1FAA-8180-5E647C81D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94" y="1765738"/>
            <a:ext cx="4698082" cy="47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81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C219DC5-5CD7-D425-E7AA-EE86297E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Example: 1D Linear regression loss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2128E8-3098-17DD-1B7B-BE8C4CF6A4CF}"/>
              </a:ext>
            </a:extLst>
          </p:cNvPr>
          <p:cNvSpPr/>
          <p:nvPr/>
        </p:nvSpPr>
        <p:spPr>
          <a:xfrm>
            <a:off x="5879507" y="1768979"/>
            <a:ext cx="418743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93113-3380-4032-DC28-FF22FA3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94" y="1424086"/>
            <a:ext cx="9825026" cy="50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23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AD77ED-A813-E1E0-73A8-CB9A5D9F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3668178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F2E499-1293-C825-AB14-10E6F7E3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429581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C0F00F-278B-1CC9-059B-79803CDB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1604928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9F0A3-A97A-7A6E-35F1-F96645D8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7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68912-B40E-BE31-799D-544D4F7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8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7A29-5836-FAD1-228E-B3C93F1A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objections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484F-4B5B-D47E-301E-D563811BA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you can fit the line model in closed form!</a:t>
            </a:r>
          </a:p>
          <a:p>
            <a:pPr lvl="1"/>
            <a:r>
              <a:rPr lang="en-US" dirty="0"/>
              <a:t>Yes – but we won’t be able to do this for more complex models</a:t>
            </a:r>
          </a:p>
          <a:p>
            <a:r>
              <a:rPr lang="en-US" dirty="0"/>
              <a:t>But we could exhaustively try every slope and intercept combo!</a:t>
            </a:r>
          </a:p>
          <a:p>
            <a:pPr lvl="1"/>
            <a:r>
              <a:rPr lang="en-US" dirty="0"/>
              <a:t>Yes – but we won’t be able to do this when there are a million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407286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9F1F2F-1B65-7BBB-E203-7FEC73F2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28600"/>
            <a:ext cx="7264400" cy="6400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2D4391-079C-7FE5-3A60-AA639D652A63}"/>
              </a:ext>
            </a:extLst>
          </p:cNvPr>
          <p:cNvSpPr/>
          <p:nvPr/>
        </p:nvSpPr>
        <p:spPr>
          <a:xfrm>
            <a:off x="7349924" y="2766349"/>
            <a:ext cx="2720051" cy="398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77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3B48-5B0D-9F6F-3A57-9C9D5885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F6DB2-4522-0267-FFA0-A608EDC0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with different set of paired input/output data</a:t>
            </a:r>
          </a:p>
          <a:p>
            <a:pPr lvl="1"/>
            <a:r>
              <a:rPr lang="en-US" dirty="0"/>
              <a:t>Measure performance</a:t>
            </a:r>
          </a:p>
          <a:p>
            <a:pPr lvl="1"/>
            <a:r>
              <a:rPr lang="en-US" dirty="0"/>
              <a:t>Degree to which this is same as training = </a:t>
            </a:r>
            <a:r>
              <a:rPr lang="en-US" dirty="0">
                <a:solidFill>
                  <a:srgbClr val="D18362"/>
                </a:solidFill>
              </a:rPr>
              <a:t>generalization</a:t>
            </a:r>
          </a:p>
          <a:p>
            <a:r>
              <a:rPr lang="en-US" dirty="0"/>
              <a:t>Might not generalize well because</a:t>
            </a:r>
          </a:p>
          <a:p>
            <a:pPr lvl="1"/>
            <a:r>
              <a:rPr lang="en-US" dirty="0"/>
              <a:t>Model too simple</a:t>
            </a:r>
          </a:p>
          <a:p>
            <a:pPr lvl="1"/>
            <a:r>
              <a:rPr lang="en-US" dirty="0"/>
              <a:t>Model too complex </a:t>
            </a:r>
          </a:p>
          <a:p>
            <a:pPr lvl="2"/>
            <a:r>
              <a:rPr lang="en-US" dirty="0"/>
              <a:t>fits to statistical peculiarities of data</a:t>
            </a:r>
          </a:p>
          <a:p>
            <a:pPr lvl="2"/>
            <a:r>
              <a:rPr lang="en-US" dirty="0"/>
              <a:t>this is known as </a:t>
            </a:r>
            <a:r>
              <a:rPr lang="en-US" dirty="0">
                <a:solidFill>
                  <a:srgbClr val="D18362"/>
                </a:solidFill>
              </a:rPr>
              <a:t>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679B7-6EBB-4658-D798-3D85568A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917" y="3216292"/>
            <a:ext cx="3471222" cy="33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80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>
                <a:solidFill>
                  <a:srgbClr val="D18362"/>
                </a:solidFill>
              </a:rPr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830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6EE4-343B-A67F-75F3-F4D8241E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5770F-DFE6-FED1-9DC6-356AFD7C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Shallow neural networks (a more flexible model)</a:t>
            </a:r>
          </a:p>
          <a:p>
            <a:r>
              <a:rPr lang="en-US" dirty="0"/>
              <a:t>Deep neural networks (an even more flexible model)</a:t>
            </a:r>
          </a:p>
          <a:p>
            <a:r>
              <a:rPr lang="en-US" dirty="0"/>
              <a:t>Loss functions (where did least squares come from?)</a:t>
            </a:r>
          </a:p>
          <a:p>
            <a:r>
              <a:rPr lang="en-US" dirty="0"/>
              <a:t>How to train neural networks (gradient descent and variants)</a:t>
            </a:r>
          </a:p>
          <a:p>
            <a:r>
              <a:rPr lang="en-US" dirty="0"/>
              <a:t>How to measure performance of neural networks (generalization)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1291793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A3D9-3600-3413-1577-6D68F9BF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82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MAKE A GOOGLE/GMAIL ACCOUNT!</a:t>
            </a:r>
          </a:p>
        </p:txBody>
      </p:sp>
      <p:pic>
        <p:nvPicPr>
          <p:cNvPr id="3" name="Picture 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3AA6773A-5A24-78A0-3BEE-5F05F92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52" y="2386671"/>
            <a:ext cx="3282295" cy="328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F0C17-2898-F059-1D26-6C4F2CC95FB9}"/>
              </a:ext>
            </a:extLst>
          </p:cNvPr>
          <p:cNvSpPr txBox="1"/>
          <p:nvPr/>
        </p:nvSpPr>
        <p:spPr>
          <a:xfrm>
            <a:off x="3900235" y="5740384"/>
            <a:ext cx="439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7005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9F1F2F-1B65-7BBB-E203-7FEC73F2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28600"/>
            <a:ext cx="7264400" cy="6400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2D4391-079C-7FE5-3A60-AA639D652A63}"/>
              </a:ext>
            </a:extLst>
          </p:cNvPr>
          <p:cNvSpPr/>
          <p:nvPr/>
        </p:nvSpPr>
        <p:spPr>
          <a:xfrm>
            <a:off x="7465671" y="4745620"/>
            <a:ext cx="2604304" cy="2002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9F1F2F-1B65-7BBB-E203-7FEC73F2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28600"/>
            <a:ext cx="726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6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D2D4-4770-8585-1DAE-2297A98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6CF-E5C7-659B-789E-AB779D74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1D Linear regression example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Loss function 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Where are we going?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93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1179</Words>
  <Application>Microsoft Macintosh PowerPoint</Application>
  <PresentationFormat>Widescreen</PresentationFormat>
  <Paragraphs>278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-apple-system</vt:lpstr>
      <vt:lpstr>Arial</vt:lpstr>
      <vt:lpstr>Calibri</vt:lpstr>
      <vt:lpstr>Calibri Light</vt:lpstr>
      <vt:lpstr>Monaco</vt:lpstr>
      <vt:lpstr>Times New Roman</vt:lpstr>
      <vt:lpstr>Office Theme</vt:lpstr>
      <vt:lpstr>CM20315 -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Regression</vt:lpstr>
      <vt:lpstr>Supervised learning</vt:lpstr>
      <vt:lpstr>PowerPoint Presentation</vt:lpstr>
      <vt:lpstr>Supervised learning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 overview</vt:lpstr>
      <vt:lpstr>Supervised learning</vt:lpstr>
      <vt:lpstr>PowerPoint Presentation</vt:lpstr>
      <vt:lpstr>Notation:</vt:lpstr>
      <vt:lpstr>Notation example:</vt:lpstr>
      <vt:lpstr>Model</vt:lpstr>
      <vt:lpstr>Loss function</vt:lpstr>
      <vt:lpstr>Loss function</vt:lpstr>
      <vt:lpstr>Training</vt:lpstr>
      <vt:lpstr>Testing</vt:lpstr>
      <vt:lpstr>Supervised learning</vt:lpstr>
      <vt:lpstr>Example: 1D Linear regression model</vt:lpstr>
      <vt:lpstr>Example: 1D Linear regression model</vt:lpstr>
      <vt:lpstr>Example: 1D Linear regression model</vt:lpstr>
      <vt:lpstr>Example: 1D Linear regression model</vt:lpstr>
      <vt:lpstr>Example: 1D Linear regression training data</vt:lpstr>
      <vt:lpstr>Example: 1D Linear regression training data</vt:lpstr>
      <vt:lpstr>Example: 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loss function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Possible objections</vt:lpstr>
      <vt:lpstr>Example: 1D Linear regression testing</vt:lpstr>
      <vt:lpstr>Supervised learning</vt:lpstr>
      <vt:lpstr>Where are we going?</vt:lpstr>
      <vt:lpstr>MAKE A GOOGLE/GMAIL ACCOUNT!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4</cp:revision>
  <cp:lastPrinted>2023-10-05T10:05:44Z</cp:lastPrinted>
  <dcterms:created xsi:type="dcterms:W3CDTF">2022-10-02T15:24:04Z</dcterms:created>
  <dcterms:modified xsi:type="dcterms:W3CDTF">2023-10-05T12:52:18Z</dcterms:modified>
</cp:coreProperties>
</file>